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2" r:id="rId1"/>
  </p:sldMasterIdLst>
  <p:notesMasterIdLst>
    <p:notesMasterId r:id="rId28"/>
  </p:notesMasterIdLst>
  <p:sldIdLst>
    <p:sldId id="289" r:id="rId2"/>
    <p:sldId id="259" r:id="rId3"/>
    <p:sldId id="260" r:id="rId4"/>
    <p:sldId id="261" r:id="rId5"/>
    <p:sldId id="262" r:id="rId6"/>
    <p:sldId id="283" r:id="rId7"/>
    <p:sldId id="263" r:id="rId8"/>
    <p:sldId id="264" r:id="rId9"/>
    <p:sldId id="265" r:id="rId10"/>
    <p:sldId id="266" r:id="rId11"/>
    <p:sldId id="267" r:id="rId12"/>
    <p:sldId id="294" r:id="rId13"/>
    <p:sldId id="269" r:id="rId14"/>
    <p:sldId id="270" r:id="rId15"/>
    <p:sldId id="272" r:id="rId16"/>
    <p:sldId id="273" r:id="rId17"/>
    <p:sldId id="275" r:id="rId18"/>
    <p:sldId id="277" r:id="rId19"/>
    <p:sldId id="278" r:id="rId20"/>
    <p:sldId id="280" r:id="rId21"/>
    <p:sldId id="281" r:id="rId22"/>
    <p:sldId id="286" r:id="rId23"/>
    <p:sldId id="287" r:id="rId24"/>
    <p:sldId id="288" r:id="rId25"/>
    <p:sldId id="282" r:id="rId26"/>
    <p:sldId id="291" r:id="rId27"/>
  </p:sldIdLst>
  <p:sldSz cx="10402888" cy="7315200"/>
  <p:notesSz cx="6858000" cy="9144000"/>
  <p:defaultTextStyle>
    <a:defPPr>
      <a:defRPr lang="en-US"/>
    </a:defPPr>
    <a:lvl1pPr marL="0" algn="l" defTabSz="101224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6123" algn="l" defTabSz="101224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2247" algn="l" defTabSz="101224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18370" algn="l" defTabSz="101224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24492" algn="l" defTabSz="101224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30615" algn="l" defTabSz="101224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36737" algn="l" defTabSz="101224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42862" algn="l" defTabSz="101224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48985" algn="l" defTabSz="101224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04">
          <p15:clr>
            <a:srgbClr val="A4A3A4"/>
          </p15:clr>
        </p15:guide>
        <p15:guide id="2" pos="327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951" autoAdjust="0"/>
  </p:normalViewPr>
  <p:slideViewPr>
    <p:cSldViewPr>
      <p:cViewPr varScale="1">
        <p:scale>
          <a:sx n="66" d="100"/>
          <a:sy n="66" d="100"/>
        </p:scale>
        <p:origin x="-1248" y="-90"/>
      </p:cViewPr>
      <p:guideLst>
        <p:guide orient="horz" pos="2304"/>
        <p:guide pos="327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AABE3-4FF6-4909-9C86-65EFF2B13EF9}" type="datetimeFigureOut">
              <a:rPr lang="en-US" smtClean="0"/>
              <a:t>06-Aug-16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685800"/>
            <a:ext cx="48736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9F4D9E-3EFC-4622-8D48-A3607EAD5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9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685800"/>
            <a:ext cx="48736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স্লাইডটি সম্মানিত শিক্ষকের জন্য তাই 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Slide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Hide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 রাখা হয়েছে। </a:t>
            </a:r>
            <a:endParaRPr lang="en-US" sz="120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A490F-E849-409A-9ABF-025B3F4559D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6507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কোন</a:t>
            </a:r>
            <a:r>
              <a:rPr lang="bn-BD" baseline="0" dirty="0" smtClean="0"/>
              <a:t> জাতির উন্নতিতে কোন বিষয়টি জরুরি? এরূপ প্রশ্ন করা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F4D9E-3EFC-4622-8D48-A3607EAD52A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8934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শ্রমের</a:t>
            </a:r>
            <a:r>
              <a:rPr lang="bn-BD" baseline="0" dirty="0" smtClean="0"/>
              <a:t> ব্যাপারে আল্লাহপাক কুরআনের কোন সূরায়? কী বলেছেন? ইত্যাদি প্রশ্ন করা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F4D9E-3EFC-4622-8D48-A3607EAD52A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50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bn-BD" dirty="0" smtClean="0">
                <a:cs typeface="+mn-cs"/>
              </a:rPr>
              <a:t>আল্লাহপাক পবিত্র কুরআনে বলেছেন-</a:t>
            </a:r>
            <a:r>
              <a:rPr lang="bn-BD" baseline="0" dirty="0" smtClean="0">
                <a:cs typeface="+mn-cs"/>
              </a:rPr>
              <a:t>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+mn-cs"/>
              </a:rPr>
              <a:t>অতঃপর যখন নামায শেষ হবে তখন তোমরা জমিনের বুকে ছড়িয়ে পড়বে এবং আল্লাহর অনুগ্রহ (রিযিক) অন্বেষণ</a:t>
            </a:r>
            <a:r>
              <a:rPr lang="bn-BD" sz="1200" baseline="0" dirty="0" smtClean="0">
                <a:solidFill>
                  <a:schemeClr val="tx1"/>
                </a:solidFill>
                <a:latin typeface="NikoshBAN" pitchFamily="2" charset="0"/>
                <a:cs typeface="+mn-cs"/>
              </a:rPr>
              <a:t>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+mn-cs"/>
              </a:rPr>
              <a:t>করবে। </a:t>
            </a:r>
            <a:r>
              <a:rPr lang="bn-BD" sz="1050" dirty="0" smtClean="0">
                <a:solidFill>
                  <a:schemeClr val="tx1"/>
                </a:solidFill>
                <a:latin typeface="NikoshBAN" pitchFamily="2" charset="0"/>
                <a:cs typeface="+mn-cs"/>
              </a:rPr>
              <a:t>(সূরা আল-জুমুআ, আয়াত-১০)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050" dirty="0" smtClean="0">
                <a:solidFill>
                  <a:schemeClr val="tx1"/>
                </a:solidFill>
                <a:latin typeface="NikoshBAN" pitchFamily="2" charset="0"/>
                <a:cs typeface="+mn-cs"/>
              </a:rPr>
              <a:t>মহানবি (সাঃ) বলেছেন-</a:t>
            </a:r>
            <a:r>
              <a:rPr lang="bn-BD" sz="1050" baseline="0" dirty="0" smtClean="0">
                <a:solidFill>
                  <a:schemeClr val="tx1"/>
                </a:solidFill>
                <a:latin typeface="NikoshBAN" pitchFamily="2" charset="0"/>
                <a:cs typeface="+mn-cs"/>
              </a:rPr>
              <a:t> শ্রমজীবী আল্লাহর বন্ধু। (বায়হাকি)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050" baseline="0" dirty="0" smtClean="0">
                <a:solidFill>
                  <a:schemeClr val="tx1"/>
                </a:solidFill>
                <a:latin typeface="NikoshBAN" pitchFamily="2" charset="0"/>
                <a:cs typeface="+mn-cs"/>
              </a:rPr>
              <a:t>তিনি আরও বলেছেন- </a:t>
            </a:r>
            <a:r>
              <a:rPr lang="bn-BD" sz="1050" dirty="0" smtClean="0">
                <a:solidFill>
                  <a:schemeClr val="tx1"/>
                </a:solidFill>
                <a:latin typeface="NikoshBAN" pitchFamily="2" charset="0"/>
                <a:cs typeface="+mn-cs"/>
              </a:rPr>
              <a:t>অর্থ- ফরয ইবাদতের পর হালাল রুজি উপার্জন করা একটি ফরয ইবাদত। (বায়হাকি)</a:t>
            </a:r>
            <a:endParaRPr lang="en-US" sz="1050" dirty="0" smtClean="0">
              <a:solidFill>
                <a:schemeClr val="tx1"/>
              </a:solidFill>
              <a:latin typeface="NikoshBAN" pitchFamily="2" charset="0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F4D9E-3EFC-4622-8D48-A3607EAD52A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1442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+mn-cs"/>
              </a:rPr>
              <a:t>জীবিকা অন্বেষণকে ইসলাম কী হিসাবে ঘোষণা করেছে?</a:t>
            </a:r>
            <a:r>
              <a:rPr lang="bn-BD" sz="1200" baseline="0" dirty="0" smtClean="0">
                <a:solidFill>
                  <a:schemeClr val="tx1"/>
                </a:solidFill>
                <a:latin typeface="NikoshBAN" pitchFamily="2" charset="0"/>
                <a:cs typeface="+mn-cs"/>
              </a:rPr>
              <a:t> এরূপ প্রশ্ন করা যেতে পারে।</a:t>
            </a:r>
            <a:endParaRPr lang="en-US" sz="1200" dirty="0" smtClean="0">
              <a:solidFill>
                <a:schemeClr val="tx1"/>
              </a:solidFill>
              <a:latin typeface="NikoshBAN" pitchFamily="2" charset="0"/>
              <a:cs typeface="+mn-cs"/>
            </a:endParaRPr>
          </a:p>
          <a:p>
            <a:endParaRPr lang="en-US" dirty="0"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F4D9E-3EFC-4622-8D48-A3607EAD52A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5076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শ্রম</a:t>
            </a:r>
            <a:r>
              <a:rPr lang="bn-BD" baseline="0" dirty="0" smtClean="0"/>
              <a:t> সম্পর্কে মহানবি (সাঃ) কী বলেছেন? এরূপ প্রশ্ন করা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F4D9E-3EFC-4622-8D48-A3607EAD52A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971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শ্রমকে</a:t>
            </a:r>
            <a:r>
              <a:rPr lang="bn-BD" baseline="0" dirty="0" smtClean="0"/>
              <a:t> উৎসাহিত করার জন্য রাসূল (সাঃ) কী কী করেছেন? তা শিক্ষার্থীদের বুঝিয়ে দিতে পারেন।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F4D9E-3EFC-4622-8D48-A3607EAD52A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6293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শ্রমকে</a:t>
            </a:r>
            <a:r>
              <a:rPr lang="bn-BD" baseline="0" dirty="0" smtClean="0"/>
              <a:t> উৎসাহিত করার জন্য রাসূল (সাঃ) কী কী করেছেন? তা শিক্ষার্থীদের বুঝিয়ে দিতে পারেন।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F4D9E-3EFC-4622-8D48-A3607EAD52A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4594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শ্রমিকের</a:t>
            </a:r>
            <a:r>
              <a:rPr lang="bn-BD" baseline="0" dirty="0" smtClean="0"/>
              <a:t> মর্যাদা সম্পর্কে মহানবি (সাঃ) কী বলেছেন? কোন নবি নিজের হাতে কাজ করে খেতেন? ইত্যাদি প্রশ্ন করা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F4D9E-3EFC-4622-8D48-A3607EAD52A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3842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শ্রমকে</a:t>
            </a:r>
            <a:r>
              <a:rPr lang="bn-BD" baseline="0" dirty="0" smtClean="0"/>
              <a:t> উৎসাহিত করার জন্য নবি তনয়া হযরত ফাতিমা (রাঃ) কী কী করেছেন? তা শিক্ষার্থীদের বুঝিয়ে দিতে পারেন।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F4D9E-3EFC-4622-8D48-A3607EAD52A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2088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মানুষের</a:t>
            </a:r>
            <a:r>
              <a:rPr lang="bn-BD" baseline="0" dirty="0" smtClean="0"/>
              <a:t> উত্তম উপার্জন কোনটি? </a:t>
            </a:r>
            <a:r>
              <a:rPr lang="bn-BD" baseline="0" smtClean="0"/>
              <a:t>এরূপ প্রশ্ন করা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F4D9E-3EFC-4622-8D48-A3607EAD52A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629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Vrinda" pitchFamily="34" charset="0"/>
                <a:cs typeface="Vrinda" pitchFamily="34" charset="0"/>
              </a:rPr>
              <a:t>পাঠ</a:t>
            </a:r>
            <a:r>
              <a:rPr lang="bn-BD" baseline="0" dirty="0" smtClean="0">
                <a:latin typeface="Vrinda" pitchFamily="34" charset="0"/>
                <a:cs typeface="Vrinda" pitchFamily="34" charset="0"/>
              </a:rPr>
              <a:t> সংশ্লিষ্ট ছবি দ্বারা শিক্ষার্থীদের স্বাগতম জানানো যেতে পারে। পাঠ যেহেতু শ্রমের মর্যাদা, তাই এ ছবিটি দেওয়া হয়েছে।</a:t>
            </a:r>
            <a:endParaRPr lang="en-US" dirty="0" smtClean="0">
              <a:latin typeface="Vrinda" pitchFamily="34" charset="0"/>
              <a:cs typeface="Vrind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F4D9E-3EFC-4622-8D48-A3607EAD52A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2126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মহানবি (সাঃ) মজুরের পাওনা আদায় সুম্পর্কে</a:t>
            </a:r>
            <a:r>
              <a:rPr lang="bn-BD" baseline="0" dirty="0" smtClean="0"/>
              <a:t> কী বলেছেন? এরূপ প্রশ্ন করা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F4D9E-3EFC-4622-8D48-A3607EAD52A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3805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উত্তর </a:t>
            </a:r>
            <a:r>
              <a:rPr lang="bn-BD" smtClean="0"/>
              <a:t>হতে পারে-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F4D9E-3EFC-4622-8D48-A3607EAD52A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5358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cs typeface="+mn-cs"/>
              </a:rPr>
              <a:t>১.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+mn-cs"/>
              </a:rPr>
              <a:t>মানুষ জীবনধারণের জন্য যেসব কাজ করে তাকে শ্রম বলে।</a:t>
            </a:r>
            <a:r>
              <a:rPr lang="bn-BD" sz="1200" baseline="0" dirty="0" smtClean="0">
                <a:solidFill>
                  <a:schemeClr val="tx1"/>
                </a:solidFill>
                <a:latin typeface="+mn-lt"/>
                <a:cs typeface="+mn-cs"/>
              </a:rPr>
              <a:t> ২. পরিশ্রম। ৩.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+mn-cs"/>
              </a:rPr>
              <a:t>শ্রম দ্বারা অর্জিত খাদ্যকে।</a:t>
            </a:r>
            <a:r>
              <a:rPr lang="bn-BD" sz="1200" baseline="0" dirty="0" smtClean="0">
                <a:solidFill>
                  <a:schemeClr val="tx1"/>
                </a:solidFill>
                <a:latin typeface="NikoshBAN" pitchFamily="2" charset="0"/>
                <a:cs typeface="+mn-cs"/>
              </a:rPr>
              <a:t> ৪. হালাল রুকি উপার্জন করা। ৫. বায়হাকি।</a:t>
            </a:r>
            <a:endParaRPr lang="bn-BD" sz="1200" dirty="0" smtClean="0">
              <a:solidFill>
                <a:schemeClr val="tx1"/>
              </a:solidFill>
              <a:latin typeface="NikoshBAN" pitchFamily="2" charset="0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F4D9E-3EFC-4622-8D48-A3607EAD52A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915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উত্তর হতে পারে- শ্রম</a:t>
            </a:r>
            <a:r>
              <a:rPr lang="bn-BD" baseline="0" dirty="0" smtClean="0"/>
              <a:t> মানুষকে উন্নত করে। যে কোন কাজকে ছোট মনে না করে নিষ্ঠা ও সততার মাধ্যমে করলে একদিন সফলতা আসবেই। তাই কোন অজুহাত না দেখিয়ে যে কোন শ্রমকে আপন করে নিতে হবে। তাহলেই স্বাবলম্বী জীবন গঠন সম্ভব হবে।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F4D9E-3EFC-4622-8D48-A3607EAD52A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49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সবাইকে ধন্যবাদ জানিয়ে পাঠ শেষ করতে </a:t>
            </a:r>
            <a:r>
              <a:rPr lang="bn-BD" baseline="0" smtClean="0"/>
              <a:t>পারেন।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F4D9E-3EFC-4622-8D48-A3607EAD52A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618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মহোদয় নিজ বিদ্যালয়ের ক্ষেত্রে চাইলে এই 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Slide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টি দেখাতেও পারেন আবার 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Hide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করেও রাখতে পারেন।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F4D9E-3EFC-4622-8D48-A3607EAD52A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499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পাঠ</a:t>
            </a:r>
            <a:r>
              <a:rPr lang="bn-BD" baseline="0" dirty="0" smtClean="0"/>
              <a:t> ঘোষণার জন্য এই </a:t>
            </a:r>
            <a:r>
              <a:rPr lang="en-US" baseline="0" dirty="0" smtClean="0"/>
              <a:t>Slide </a:t>
            </a:r>
            <a:r>
              <a:rPr lang="bn-BD" baseline="0" dirty="0" smtClean="0"/>
              <a:t>টি। ছবিতে কী দেখা যাচ্ছে? তারা কী করছেন? তারা কারা? ইত্যাদি প্রশ্ন করা যেতে পারে।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F4D9E-3EFC-4622-8D48-A3607EAD52A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264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এই ছবিটি</a:t>
            </a:r>
            <a:r>
              <a:rPr lang="bn-BD" baseline="0" dirty="0" smtClean="0"/>
              <a:t> দেখিয়েও পাঠ ঘোষণা করতে পারেন। এক্ষেত্রে শিক্ষক মহোদয় পাঠ ঘোষণা করে তা বোর্ডে লিখে দিবেন।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F4D9E-3EFC-4622-8D48-A3607EAD52A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1081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শিখনফল</a:t>
            </a:r>
            <a:r>
              <a:rPr lang="bn-BD" baseline="0" dirty="0" smtClean="0"/>
              <a:t> চাইলে শিক্ষার্থীদের দেখাতেও পারেন আবার নাও দেখাতে পারেন। তবে শিখনফল নিয়ে আলোচনার তেমন প্রয়োজন নেই।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F4D9E-3EFC-4622-8D48-A3607EAD52A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8483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শ্রম</a:t>
            </a:r>
            <a:r>
              <a:rPr lang="bn-BD" baseline="0" dirty="0" smtClean="0"/>
              <a:t> কাকে বলে? এর উত্তর বলে দিতে পারেন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F4D9E-3EFC-4622-8D48-A3607EAD52A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9190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শ্রম</a:t>
            </a:r>
            <a:r>
              <a:rPr lang="bn-BD" baseline="0" dirty="0" smtClean="0"/>
              <a:t> কী? এর উত্তর বলে দিতে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F4D9E-3EFC-4622-8D48-A3607EAD52A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1271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+mn-cs"/>
              </a:rPr>
              <a:t>মানুষের উন্নতির চাবিকাঠি</a:t>
            </a:r>
            <a:r>
              <a:rPr lang="bn-BD" sz="1200" baseline="0" dirty="0" smtClean="0">
                <a:solidFill>
                  <a:schemeClr val="tx1"/>
                </a:solidFill>
                <a:latin typeface="NikoshBAN" pitchFamily="2" charset="0"/>
                <a:cs typeface="+mn-cs"/>
              </a:rPr>
              <a:t> কী? এরূপ প্রশ্ন করা যেতে পারে।</a:t>
            </a:r>
            <a:endParaRPr lang="en-US" sz="1200" dirty="0" smtClean="0">
              <a:solidFill>
                <a:schemeClr val="tx1"/>
              </a:solidFill>
              <a:latin typeface="NikoshBAN" pitchFamily="2" charset="0"/>
              <a:cs typeface="+mn-cs"/>
            </a:endParaRPr>
          </a:p>
          <a:p>
            <a:endParaRPr lang="en-US" dirty="0"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F4D9E-3EFC-4622-8D48-A3607EAD52A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462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46764" y="351130"/>
            <a:ext cx="9706694" cy="660994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242" tIns="50621" rIns="101242" bIns="50621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76226" y="463106"/>
            <a:ext cx="9450438" cy="3316224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242" tIns="50621" rIns="101242" bIns="50621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821828" y="1941553"/>
            <a:ext cx="8842455" cy="1950720"/>
          </a:xfrm>
        </p:spPr>
        <p:txBody>
          <a:bodyPr lIns="50621" rIns="50621" bIns="50621"/>
          <a:lstStyle>
            <a:lvl1pPr algn="r">
              <a:defRPr sz="50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821828" y="3930701"/>
            <a:ext cx="8842455" cy="975360"/>
          </a:xfrm>
        </p:spPr>
        <p:txBody>
          <a:bodyPr lIns="202485" tIns="0"/>
          <a:lstStyle>
            <a:lvl1pPr marL="40497" indent="0" algn="r">
              <a:spcBef>
                <a:spcPts val="0"/>
              </a:spcBef>
              <a:buNone/>
              <a:defRPr sz="2200">
                <a:solidFill>
                  <a:schemeClr val="bg2">
                    <a:shade val="25000"/>
                  </a:schemeClr>
                </a:solidFill>
              </a:defRPr>
            </a:lvl1pPr>
            <a:lvl2pPr marL="506212" indent="0" algn="ctr">
              <a:buNone/>
            </a:lvl2pPr>
            <a:lvl3pPr marL="1012424" indent="0" algn="ctr">
              <a:buNone/>
            </a:lvl3pPr>
            <a:lvl4pPr marL="1518636" indent="0" algn="ctr">
              <a:buNone/>
            </a:lvl4pPr>
            <a:lvl5pPr marL="2024847" indent="0" algn="ctr">
              <a:buNone/>
            </a:lvl5pPr>
            <a:lvl6pPr marL="2531059" indent="0" algn="ctr">
              <a:buNone/>
            </a:lvl6pPr>
            <a:lvl7pPr marL="3037271" indent="0" algn="ctr">
              <a:buNone/>
            </a:lvl7pPr>
            <a:lvl8pPr marL="3543483" indent="0" algn="ctr">
              <a:buNone/>
            </a:lvl8pPr>
            <a:lvl9pPr marL="4049695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040034-024F-486C-B49C-E8E28C665354}" type="datetime12">
              <a:rPr lang="en-US" smtClean="0"/>
              <a:t>10:50 PM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159" y="5315712"/>
            <a:ext cx="9310585" cy="1121664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2159" y="565709"/>
            <a:ext cx="9310585" cy="4467149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6D3867-FA54-4286-9C65-674F4A4536F3}" type="datetime12">
              <a:rPr lang="en-US" smtClean="0"/>
              <a:t>10:50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2094" y="568965"/>
            <a:ext cx="2253959" cy="560831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6835" y="568963"/>
            <a:ext cx="6761877" cy="560832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9B9967-C3E6-44FE-81F8-5589E81115C5}" type="datetime12">
              <a:rPr lang="en-US" smtClean="0"/>
              <a:t>10:50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159" y="5315712"/>
            <a:ext cx="9310585" cy="1121664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159" y="565709"/>
            <a:ext cx="9310585" cy="4467149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3C0DFE-A75B-4506-B9BD-EC9A0BA89C01}" type="datetime12">
              <a:rPr lang="en-US" smtClean="0"/>
              <a:t>10:50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46764" y="351130"/>
            <a:ext cx="9706694" cy="660994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242" tIns="50621" rIns="101242" bIns="50621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76226" y="463107"/>
            <a:ext cx="9450438" cy="4630751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242" tIns="50621" rIns="101242" bIns="50621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823" y="5257191"/>
            <a:ext cx="9310585" cy="721766"/>
          </a:xfrm>
        </p:spPr>
        <p:txBody>
          <a:bodyPr lIns="101242" bIns="0" anchor="b"/>
          <a:lstStyle>
            <a:lvl1pPr algn="l">
              <a:buNone/>
              <a:defRPr sz="40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2823" y="5999449"/>
            <a:ext cx="9310585" cy="448666"/>
          </a:xfrm>
        </p:spPr>
        <p:txBody>
          <a:bodyPr lIns="131615" tIns="0" anchor="t"/>
          <a:lstStyle>
            <a:lvl1pPr marL="0" marR="40497" indent="0" algn="l"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7F69E7-92B9-44F9-998D-05BB38098B77}" type="datetime12">
              <a:rPr lang="en-US" smtClean="0"/>
              <a:t>10:50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5165" y="565709"/>
            <a:ext cx="4473242" cy="468172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0048" y="565709"/>
            <a:ext cx="4473242" cy="468172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13AD3E-A24F-4CAC-B10D-CA5B4624250E}" type="datetime12">
              <a:rPr lang="en-US" smtClean="0"/>
              <a:t>10:50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159" y="5315712"/>
            <a:ext cx="9310585" cy="1121664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0823" y="618067"/>
            <a:ext cx="4473242" cy="844973"/>
          </a:xfrm>
        </p:spPr>
        <p:txBody>
          <a:bodyPr lIns="161988" anchor="ctr"/>
          <a:lstStyle>
            <a:lvl1pPr marL="0" indent="0" algn="l">
              <a:buNone/>
              <a:defRPr sz="2700" b="1">
                <a:solidFill>
                  <a:schemeClr val="tx1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292650" y="618067"/>
            <a:ext cx="4473242" cy="844973"/>
          </a:xfrm>
        </p:spPr>
        <p:txBody>
          <a:bodyPr lIns="151864" anchor="ctr"/>
          <a:lstStyle>
            <a:lvl1pPr marL="0" indent="0" algn="l">
              <a:buNone/>
              <a:defRPr sz="2700" b="1">
                <a:solidFill>
                  <a:schemeClr val="tx1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90823" y="1544320"/>
            <a:ext cx="4473242" cy="3722624"/>
          </a:xfrm>
        </p:spPr>
        <p:txBody>
          <a:bodyPr anchor="t"/>
          <a:lstStyle>
            <a:lvl1pPr algn="l">
              <a:defRPr sz="2700"/>
            </a:lvl1pPr>
            <a:lvl2pPr algn="l">
              <a:defRPr sz="2200"/>
            </a:lvl2pPr>
            <a:lvl3pPr algn="l">
              <a:defRPr sz="2000"/>
            </a:lvl3pPr>
            <a:lvl4pPr algn="l">
              <a:defRPr sz="1800"/>
            </a:lvl4pPr>
            <a:lvl5pPr algn="l"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92650" y="1544320"/>
            <a:ext cx="4473242" cy="3722624"/>
          </a:xfrm>
        </p:spPr>
        <p:txBody>
          <a:bodyPr anchor="t"/>
          <a:lstStyle>
            <a:lvl1pPr algn="l">
              <a:defRPr sz="2700"/>
            </a:lvl1pPr>
            <a:lvl2pPr algn="l">
              <a:defRPr sz="2200"/>
            </a:lvl2pPr>
            <a:lvl3pPr algn="l">
              <a:defRPr sz="2000"/>
            </a:lvl3pPr>
            <a:lvl4pPr algn="l">
              <a:defRPr sz="1800"/>
            </a:lvl4pPr>
            <a:lvl5pPr algn="l"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BD51D7-95BC-482E-9CFB-0CAB42D4EB43}" type="datetime12">
              <a:rPr lang="en-US" smtClean="0"/>
              <a:t>10:50 PM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6F505A-3C67-4BB9-95C6-99C8CEFC0C5E}" type="datetime12">
              <a:rPr lang="en-US" smtClean="0"/>
              <a:t>10:50 PM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46764" y="351130"/>
            <a:ext cx="9706694" cy="660994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242" tIns="50621" rIns="101242" bIns="50621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935244" y="6519334"/>
            <a:ext cx="1076722" cy="389467"/>
          </a:xfrm>
        </p:spPr>
        <p:txBody>
          <a:bodyPr/>
          <a:lstStyle>
            <a:lvl1pPr>
              <a:defRPr sz="1600">
                <a:latin typeface="Times New Roman" pitchFamily="18" charset="0"/>
                <a:cs typeface="Times New Roman" pitchFamily="18" charset="0"/>
              </a:defRPr>
            </a:lvl1pPr>
            <a:extLst/>
          </a:lstStyle>
          <a:p>
            <a:fld id="{9BD945A7-08C5-4E6C-84B9-D6A1AE5009B0}" type="datetime12">
              <a:rPr lang="en-US" smtClean="0"/>
              <a:pPr/>
              <a:t>10:50 PM</a:t>
            </a:fld>
            <a:endParaRPr lang="en-US" dirty="0"/>
          </a:p>
        </p:txBody>
      </p:sp>
      <p:pic>
        <p:nvPicPr>
          <p:cNvPr id="6" name="Picture 2" descr="C:\Users\Md. Yunus Azad\Desktop\Frame\HOME PAGE border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3" y="-1500"/>
            <a:ext cx="10402888" cy="7315200"/>
          </a:xfrm>
          <a:prstGeom prst="rect">
            <a:avLst/>
          </a:prstGeom>
          <a:noFill/>
          <a:ln w="76200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1328" y="568960"/>
            <a:ext cx="3380939" cy="975360"/>
          </a:xfrm>
        </p:spPr>
        <p:txBody>
          <a:bodyPr anchor="b"/>
          <a:lstStyle>
            <a:lvl1pPr algn="l">
              <a:buNone/>
              <a:defRPr sz="24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01400" y="1544322"/>
            <a:ext cx="3380939" cy="4486519"/>
          </a:xfrm>
        </p:spPr>
        <p:txBody>
          <a:bodyPr lIns="101242"/>
          <a:lstStyle>
            <a:lvl1pPr marL="20248" marR="20248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>
              <a:buNone/>
              <a:defRPr sz="1300">
                <a:solidFill>
                  <a:schemeClr val="tx1"/>
                </a:solidFill>
              </a:defRPr>
            </a:lvl2pPr>
            <a:lvl3pPr>
              <a:buNone/>
              <a:defRPr sz="1100">
                <a:solidFill>
                  <a:schemeClr val="tx1"/>
                </a:solidFill>
              </a:defRPr>
            </a:lvl3pPr>
            <a:lvl4pPr>
              <a:buNone/>
              <a:defRPr sz="1000">
                <a:solidFill>
                  <a:schemeClr val="tx1"/>
                </a:solidFill>
              </a:defRPr>
            </a:lvl4pPr>
            <a:lvl5pPr>
              <a:buNone/>
              <a:defRPr sz="10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66194" y="992154"/>
            <a:ext cx="5263059" cy="5039362"/>
          </a:xfrm>
        </p:spPr>
        <p:txBody>
          <a:bodyPr/>
          <a:lstStyle>
            <a:lvl1pPr>
              <a:defRPr sz="3100">
                <a:solidFill>
                  <a:schemeClr val="tx1"/>
                </a:solidFill>
              </a:defRPr>
            </a:lvl1pPr>
            <a:lvl2pPr>
              <a:defRPr sz="2900">
                <a:solidFill>
                  <a:schemeClr val="tx1"/>
                </a:solidFill>
              </a:defRPr>
            </a:lvl2pPr>
            <a:lvl3pPr>
              <a:defRPr sz="2700">
                <a:solidFill>
                  <a:schemeClr val="tx1"/>
                </a:solidFill>
              </a:defRPr>
            </a:lvl3pPr>
            <a:lvl4pPr>
              <a:defRPr sz="2200">
                <a:solidFill>
                  <a:schemeClr val="tx1"/>
                </a:solidFill>
              </a:defRPr>
            </a:lvl4pPr>
            <a:lvl5pPr>
              <a:defRPr sz="22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835DDB-8F06-430F-8CF7-F491AF049276}" type="datetime12">
              <a:rPr lang="en-US" smtClean="0"/>
              <a:t>10:50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46764" y="351130"/>
            <a:ext cx="9706694" cy="660994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242" tIns="50621" rIns="101242" bIns="50621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7282022" y="463106"/>
            <a:ext cx="2644642" cy="463296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242" tIns="50621" rIns="101242" bIns="50621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145" y="5346193"/>
            <a:ext cx="9362599" cy="1121664"/>
          </a:xfrm>
        </p:spPr>
        <p:txBody>
          <a:bodyPr anchor="t"/>
          <a:lstStyle>
            <a:lvl1pPr algn="l">
              <a:buNone/>
              <a:defRPr sz="40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7352457" y="568960"/>
            <a:ext cx="2548708" cy="4492245"/>
          </a:xfrm>
        </p:spPr>
        <p:txBody>
          <a:bodyPr lIns="101242"/>
          <a:lstStyle>
            <a:lvl1pPr marL="50621" indent="0" algn="l">
              <a:spcBef>
                <a:spcPts val="0"/>
              </a:spcBef>
              <a:buNone/>
              <a:defRPr sz="1600">
                <a:solidFill>
                  <a:srgbClr val="FFFFFF"/>
                </a:solidFill>
              </a:defRPr>
            </a:lvl1pPr>
            <a:lvl2pPr>
              <a:defRPr sz="1300">
                <a:solidFill>
                  <a:srgbClr val="FFFFFF"/>
                </a:solidFill>
              </a:defRPr>
            </a:lvl2pPr>
            <a:lvl3pPr>
              <a:defRPr sz="1100">
                <a:solidFill>
                  <a:srgbClr val="FFFFFF"/>
                </a:solidFill>
              </a:defRPr>
            </a:lvl3pPr>
            <a:lvl4pPr>
              <a:defRPr sz="1000">
                <a:solidFill>
                  <a:srgbClr val="FFFFFF"/>
                </a:solidFill>
              </a:defRPr>
            </a:lvl4pPr>
            <a:lvl5pPr>
              <a:defRPr sz="10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E79E01-377D-4182-9B91-71C5EEB90542}" type="datetime12">
              <a:rPr lang="en-US" smtClean="0"/>
              <a:t>10:50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9507" y="464819"/>
            <a:ext cx="6741071" cy="463296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5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46764" y="351130"/>
            <a:ext cx="9706694" cy="660994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242" tIns="50621" rIns="101242" bIns="50621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76226" y="463106"/>
            <a:ext cx="9450438" cy="585216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242" tIns="50621" rIns="101242" bIns="50621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72159" y="5317963"/>
            <a:ext cx="9310585" cy="1121664"/>
          </a:xfrm>
          <a:prstGeom prst="rect">
            <a:avLst/>
          </a:prstGeom>
        </p:spPr>
        <p:txBody>
          <a:bodyPr vert="horz" lIns="101242" tIns="50621" rIns="101242" bIns="50621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72159" y="565709"/>
            <a:ext cx="9310585" cy="4467149"/>
          </a:xfrm>
          <a:prstGeom prst="rect">
            <a:avLst/>
          </a:prstGeom>
        </p:spPr>
        <p:txBody>
          <a:bodyPr vert="horz" lIns="202485" tIns="101242" rIns="101242" bIns="50621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4296229" y="6519334"/>
            <a:ext cx="2600722" cy="389467"/>
          </a:xfrm>
          <a:prstGeom prst="rect">
            <a:avLst/>
          </a:prstGeom>
        </p:spPr>
        <p:txBody>
          <a:bodyPr vert="horz" lIns="101242" tIns="50621" rIns="101242" bIns="50621" anchor="b"/>
          <a:lstStyle>
            <a:lvl1pPr algn="r" eaLnBrk="1" latinLnBrk="0" hangingPunct="1">
              <a:defRPr kumimoji="0" sz="11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A008EB9-0316-4222-A9AE-EC679680FE99}" type="datetime12">
              <a:rPr lang="en-US" smtClean="0"/>
              <a:t>10:50 PM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896951" y="6519334"/>
            <a:ext cx="2600722" cy="389467"/>
          </a:xfrm>
          <a:prstGeom prst="rect">
            <a:avLst/>
          </a:prstGeom>
        </p:spPr>
        <p:txBody>
          <a:bodyPr vert="horz" lIns="101242" tIns="50621" rIns="101242" bIns="50621" anchor="b"/>
          <a:lstStyle>
            <a:lvl1pPr algn="l" eaLnBrk="1" latinLnBrk="0" hangingPunct="1">
              <a:defRPr kumimoji="0" sz="11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497673" y="6519334"/>
            <a:ext cx="520144" cy="389467"/>
          </a:xfrm>
          <a:prstGeom prst="rect">
            <a:avLst/>
          </a:prstGeom>
        </p:spPr>
        <p:txBody>
          <a:bodyPr vert="horz" lIns="101242" tIns="50621" rIns="101242" bIns="50621" anchor="b"/>
          <a:lstStyle>
            <a:lvl1pPr algn="r" eaLnBrk="1" latinLnBrk="0" hangingPunct="1">
              <a:defRPr kumimoji="0" sz="11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hf sldNum="0" hdr="0" ftr="0"/>
  <p:txStyles>
    <p:titleStyle>
      <a:lvl1pPr algn="l" rtl="0" eaLnBrk="1" latinLnBrk="0" hangingPunct="1">
        <a:spcBef>
          <a:spcPct val="0"/>
        </a:spcBef>
        <a:buNone/>
        <a:defRPr kumimoji="0" sz="40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3603" indent="-293603" algn="l" rtl="0" eaLnBrk="1" latinLnBrk="0" hangingPunct="1">
        <a:spcBef>
          <a:spcPts val="277"/>
        </a:spcBef>
        <a:buClr>
          <a:schemeClr val="accent1"/>
        </a:buClr>
        <a:buSzPct val="80000"/>
        <a:buFont typeface="Wingdings 2"/>
        <a:buChar char=""/>
        <a:defRPr kumimoji="0" sz="31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07454" indent="-222733" algn="l" rtl="0" eaLnBrk="1" latinLnBrk="0" hangingPunct="1">
        <a:spcBef>
          <a:spcPts val="277"/>
        </a:spcBef>
        <a:buClr>
          <a:schemeClr val="accent1"/>
        </a:buClr>
        <a:buSzPct val="100000"/>
        <a:buFont typeface="Verdana"/>
        <a:buChar char="◦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870684" indent="-202485" algn="l" rtl="0" eaLnBrk="1" latinLnBrk="0" hangingPunct="1">
        <a:spcBef>
          <a:spcPts val="277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33915" indent="-202485" algn="l" rtl="0" eaLnBrk="1" latinLnBrk="0" hangingPunct="1">
        <a:spcBef>
          <a:spcPts val="255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417393" indent="-202485" algn="l" rtl="0" eaLnBrk="1" latinLnBrk="0" hangingPunct="1">
        <a:spcBef>
          <a:spcPts val="277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50251" indent="-202485" algn="l" rtl="0" eaLnBrk="1" latinLnBrk="0" hangingPunct="1">
        <a:spcBef>
          <a:spcPts val="27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883108" indent="-202485" algn="l" rtl="0" eaLnBrk="1" latinLnBrk="0" hangingPunct="1">
        <a:spcBef>
          <a:spcPts val="282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126090" indent="-202485" algn="l" rtl="0" eaLnBrk="1" latinLnBrk="0" hangingPunct="1">
        <a:spcBef>
          <a:spcPts val="285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379196" indent="-202485" algn="l" rtl="0" eaLnBrk="1" latinLnBrk="0" hangingPunct="1">
        <a:spcBef>
          <a:spcPts val="282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62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124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86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2484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3105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3727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434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496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tm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tm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6763" y="482600"/>
            <a:ext cx="9709362" cy="2032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234" tIns="50617" rIns="101234" bIns="50617" rtlCol="0" anchor="ctr"/>
          <a:lstStyle/>
          <a:p>
            <a:pPr algn="ctr"/>
            <a:r>
              <a:rPr lang="bn-BD" sz="49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স্লাইডটি সম্মানিত শিক্ষকের জন্য তাই </a:t>
            </a:r>
            <a:r>
              <a:rPr lang="en-US" sz="49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Slide </a:t>
            </a:r>
            <a:r>
              <a:rPr lang="bn-BD" sz="49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9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Hide </a:t>
            </a:r>
            <a:r>
              <a:rPr lang="bn-BD" sz="49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 রাখা হয়েছে। </a:t>
            </a:r>
            <a:endParaRPr lang="en-US" sz="49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6763" y="2743200"/>
            <a:ext cx="9709362" cy="39014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234" tIns="50617" rIns="101234" bIns="50617" rtlCol="0" anchor="ctr"/>
          <a:lstStyle/>
          <a:p>
            <a:pPr algn="just"/>
            <a:r>
              <a:rPr lang="bn-BD" sz="4000" dirty="0">
                <a:solidFill>
                  <a:schemeClr val="tx1"/>
                </a:solidFill>
                <a:latin typeface="NikoshBAN"/>
                <a:cs typeface="NikoshBAN" pitchFamily="2" charset="0"/>
              </a:rPr>
              <a:t>এই পাঠটি উপস্থাপনের জন্য স্লাইডের নিচে প্রয়োজনীয় নির্দেশনা দেয়া আছে। পাঠটি উপস্থাপনের পূর্বে নির্দেশনাবলী দেখে নিবেন এবং পাঠটি পাঠ্যবইয়ের সাথে মিলিয়ে নিবেন। এক্ষেত্রে শিক্ষক নিজস্ব কৌশল প্রয়োগ করতে পারেন। 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প্রেজেন্টেশনটি </a:t>
            </a:r>
            <a:r>
              <a:rPr lang="en-AU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F</a:t>
            </a:r>
            <a:r>
              <a:rPr lang="en-A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AU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Key 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চেপে শুরু করতে পারেন। তাহলে </a:t>
            </a:r>
            <a:r>
              <a:rPr lang="en-AU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Hide Slide Show 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করবে না।</a:t>
            </a:r>
            <a:endParaRPr lang="en-AU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47A2D-B46A-4F14-AD78-A388A8F9A029}" type="datetime12">
              <a:rPr lang="en-US" smtClean="0"/>
              <a:t>10:50 PM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471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0585" y="6096000"/>
            <a:ext cx="9730008" cy="71778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 জাতি যত বেশি পরিশ্রমী, সে জাতি তত বেশি উন্নত।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Md. Yunus Azad\Desktop\sromer morzada\অভিবাসী-শ্রমিক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0444" y="1219199"/>
            <a:ext cx="8305800" cy="46720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noFill/>
          <a:ln>
            <a:noFill/>
          </a:ln>
        </p:spPr>
        <p:txBody>
          <a:bodyPr/>
          <a:lstStyle/>
          <a:p>
            <a:fld id="{05D7F20D-34AC-4008-B57A-E128F4376CB6}" type="datetime12">
              <a:rPr lang="en-US" smtClean="0"/>
              <a:t>10:50 PM</a:t>
            </a:fld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990600"/>
            <a:ext cx="10402888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  <a:effectLst>
            <a:glow rad="101600">
              <a:schemeClr val="bg1">
                <a:lumMod val="75000"/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382044" y="76200"/>
            <a:ext cx="5334000" cy="102355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শ্রমের গুরুত্ব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69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967" y="1430461"/>
            <a:ext cx="9730008" cy="7793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শ্রমের ব্যাপারে আল্লাহ তায়ালা বলেন-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67" y="2362200"/>
            <a:ext cx="9730008" cy="2362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2967" y="4800600"/>
            <a:ext cx="9730008" cy="170266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অর্থ- অতঃপর যখন নামায শেষ হবে তখন তোমরা জমিনের বুকে ছড়িয়ে পড়বে এবং আল্লাহর অনুগ্রহ (রিযিক) অন্বেষণ করবে। 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(সূরা আল-জুমুআ, আয়াত-১০)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159A-E19E-495F-B384-9D77F7A5F56D}" type="datetime12">
              <a:rPr lang="en-US" smtClean="0"/>
              <a:t>10:50 PM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990600"/>
            <a:ext cx="10402888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  <a:effectLst>
            <a:glow rad="101600">
              <a:schemeClr val="bg1">
                <a:lumMod val="75000"/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82044" y="76200"/>
            <a:ext cx="5334000" cy="102355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শ্রমের গুরুত্ব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02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/>
          <p:nvPr/>
        </p:nvSpPr>
        <p:spPr>
          <a:xfrm>
            <a:off x="2514030" y="381000"/>
            <a:ext cx="5354746" cy="914400"/>
          </a:xfrm>
          <a:prstGeom prst="round2Same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8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bn-BD" sz="66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6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 Same Side Corner Rectangle 2"/>
          <p:cNvSpPr/>
          <p:nvPr/>
        </p:nvSpPr>
        <p:spPr>
          <a:xfrm>
            <a:off x="553245" y="3124200"/>
            <a:ext cx="9372599" cy="1590040"/>
          </a:xfrm>
          <a:prstGeom prst="round2Same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উন্নত জাতি গঠনে </a:t>
            </a:r>
            <a:r>
              <a:rPr lang="bn-BD" sz="6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শ্রম গুরুত্বপূর্ণ কেন? ব্যাখ্যা কর।</a:t>
            </a:r>
            <a:endParaRPr lang="en-US" sz="6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51F8-8861-4638-A39C-A87FB1932C06}" type="datetime12">
              <a:rPr lang="en-US" smtClean="0"/>
              <a:t>10:50 PM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295400"/>
            <a:ext cx="10402888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  <a:effectLst>
            <a:glow rad="101600">
              <a:schemeClr val="bg1">
                <a:lumMod val="75000"/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582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044" y="1143000"/>
            <a:ext cx="7848600" cy="46852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24644" y="5867400"/>
            <a:ext cx="9730008" cy="12102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জীবিকা অন্বেষণকে ইসলাম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ইবাদত এবং শ্রম দ্বারা অর্জিত খাদ্যকে উৎকৃষ্ট খাদ্য হিসাবে আখ্যা দিয়েছে।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0A3AD-F0BC-43C6-BB3B-FB43B19F851A}" type="datetime12">
              <a:rPr lang="en-US" smtClean="0"/>
              <a:t>10:50 PM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91644" y="133573"/>
            <a:ext cx="3962400" cy="93322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শ্রমের মর্যাদা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990600"/>
            <a:ext cx="10402888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  <a:effectLst>
            <a:glow rad="101600">
              <a:schemeClr val="bg1">
                <a:lumMod val="75000"/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272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5465" y="1278061"/>
            <a:ext cx="9730008" cy="7793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 প্রসঙ্গে মহানবি (সাঃ) বলেন-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42" y="2362200"/>
            <a:ext cx="9615059" cy="2819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5329" y="5410200"/>
            <a:ext cx="9730008" cy="108711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অর্থ- ফরয ইবাদতের পর হালাল রুজি উপার্জন করা একটি ফরয ইবাদত। (বায়হাকি)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FA60D-76F7-46E0-9DB4-1BB3A9EC470B}" type="datetime12">
              <a:rPr lang="en-US" smtClean="0"/>
              <a:t>10:50 PM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991644" y="133573"/>
            <a:ext cx="3962400" cy="93322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শ্রমের মর্যাদা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990600"/>
            <a:ext cx="10402888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  <a:effectLst>
            <a:glow rad="101600">
              <a:schemeClr val="bg1">
                <a:lumMod val="75000"/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783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6216" y="5850061"/>
            <a:ext cx="9730008" cy="7793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নবীজি (সাঃ) শিশু বয়সে </a:t>
            </a:r>
            <a:r>
              <a:rPr lang="bn-BD" sz="44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মেষ চরাতেন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0E2EB-C1AD-491C-83B8-F16A207771E3}" type="datetime12">
              <a:rPr lang="en-US" smtClean="0"/>
              <a:t>10:50 PM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91644" y="133573"/>
            <a:ext cx="3962400" cy="93322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শ্রমের মর্যাদা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990600"/>
            <a:ext cx="10402888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  <a:effectLst>
            <a:glow rad="101600">
              <a:schemeClr val="bg1">
                <a:lumMod val="75000"/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 descr="C:\Users\Yunus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20" y="1267899"/>
            <a:ext cx="8945224" cy="45631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15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44" y="1295400"/>
            <a:ext cx="4419600" cy="48854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644" y="1295400"/>
            <a:ext cx="4495800" cy="48854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69329" y="6180869"/>
            <a:ext cx="9730008" cy="71778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নবীজি (সাঃ) বড় হয়ে ব্যবসা পরিচালনা করতেন।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25269-AF59-4FA0-A370-2DD934D7483F}" type="datetime12">
              <a:rPr lang="en-US" smtClean="0"/>
              <a:t>10:50 PM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991644" y="133573"/>
            <a:ext cx="3962400" cy="93322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শ্রমের মর্যাদা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990600"/>
            <a:ext cx="10402888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  <a:effectLst>
            <a:glow rad="101600">
              <a:schemeClr val="bg1">
                <a:lumMod val="75000"/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463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244" y="1181100"/>
            <a:ext cx="7772400" cy="48966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18255" y="6172200"/>
            <a:ext cx="9730008" cy="6562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খন্দকের যুদ্ধে পরিখা খননে তিনি সক্রিয় অংশগ্রহণ করেন।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ABE8-0D94-4295-8F63-3CFC412275AB}" type="datetime12">
              <a:rPr lang="en-US" smtClean="0"/>
              <a:t>10:50 PM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990600"/>
            <a:ext cx="10402888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  <a:effectLst>
            <a:glow rad="101600">
              <a:schemeClr val="bg1">
                <a:lumMod val="75000"/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991644" y="133573"/>
            <a:ext cx="3962400" cy="93322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শ্রমের মর্যাদা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52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4644" y="1201861"/>
            <a:ext cx="9730008" cy="7793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শ্রমিকের মর্যাদা সম্পর্কে মহানবি (সাঃ) বলেন-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44" y="1905000"/>
            <a:ext cx="8991600" cy="2500337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43" y="4070036"/>
            <a:ext cx="9382979" cy="15687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3529" y="5562600"/>
            <a:ext cx="9730008" cy="108711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নিজ হাতে উপার্জিত খাদ্যের চেয়ে উত্তম খাদ্য আর নাই। আল্লাহর নবি দাউদ (আঃ) নিজের হাতে কাজ করে খেতেন।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(বুখারি)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5547E-F0EE-4915-BFB5-A4BB120513EB}" type="datetime12">
              <a:rPr lang="en-US" smtClean="0"/>
              <a:t>10:50 PM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990600"/>
            <a:ext cx="10402888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  <a:effectLst>
            <a:glow rad="101600">
              <a:schemeClr val="bg1">
                <a:lumMod val="75000"/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991644" y="133573"/>
            <a:ext cx="3962400" cy="93322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শ্রমের মর্যাদা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66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29"/>
          <a:stretch/>
        </p:blipFill>
        <p:spPr>
          <a:xfrm>
            <a:off x="1137444" y="1219200"/>
            <a:ext cx="8128000" cy="43325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03529" y="5715000"/>
            <a:ext cx="9730008" cy="12102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হযরত ফাতিমা (রাঃ) নিজ হাত যাঁতা ঘুরাতেন। 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এজন্য তাঁর হাতে দাগ পড়ে গিয়েছিল।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4BE6C-A2C7-4512-959D-46895F343736}" type="datetime12">
              <a:rPr lang="en-US" smtClean="0"/>
              <a:t>10:50 PM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991644" y="133573"/>
            <a:ext cx="3962400" cy="93322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শ্রমের মর্যাদা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990600"/>
            <a:ext cx="10402888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  <a:effectLst>
            <a:glow rad="101600">
              <a:schemeClr val="bg1">
                <a:lumMod val="75000"/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127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d. Yunus Azad\Desktop\Mobile pic\sromer morzada\Final-b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9444" y="533400"/>
            <a:ext cx="9144000" cy="3581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19844" y="3888238"/>
            <a:ext cx="10212728" cy="3503162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101242" tIns="50621" rIns="101242" bIns="50621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22100" b="1" spc="50" dirty="0">
                <a:ln w="76200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3A0E9-C6AA-4C55-922E-0B10C0B57053}" type="datetime12">
              <a:rPr lang="en-US" smtClean="0"/>
              <a:t>10:50 PM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479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44" y="1066800"/>
            <a:ext cx="4343400" cy="5029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4" name="Picture 2" descr="C:\Users\Md. Yunus Azad\Desktop\Itikaf\walton0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644" y="1066800"/>
            <a:ext cx="4572000" cy="4953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TextBox 4"/>
          <p:cNvSpPr txBox="1"/>
          <p:nvPr/>
        </p:nvSpPr>
        <p:spPr>
          <a:xfrm>
            <a:off x="351983" y="6096000"/>
            <a:ext cx="9730008" cy="96400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মহানবি (সাঃ) বলেন- </a:t>
            </a:r>
          </a:p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মানুষের নিজ হাতের কাজের বিনিময় এবং সৎ ব্যবসা থেকে প্রাপ্ত মুনাফা উত্তম উপার্জন।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D1CEA-D0AD-415A-A1EA-8B60727E05BE}" type="datetime12">
              <a:rPr lang="en-US" smtClean="0"/>
              <a:t>10:50 PM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991644" y="133573"/>
            <a:ext cx="3962400" cy="93322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শ্রমের মর্যাদা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990600"/>
            <a:ext cx="10402888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  <a:effectLst>
            <a:glow rad="101600">
              <a:schemeClr val="bg1">
                <a:lumMod val="75000"/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3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d. Yunus Azad\Desktop\sromer morzada\tea-th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5415304" y="1430096"/>
            <a:ext cx="4541290" cy="32181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9" name="Picture 3" descr="C:\Users\Md. Yunus Azad\Desktop\sromer morzada\shishu-sro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044" y="1402911"/>
            <a:ext cx="4876800" cy="32452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307013" y="5105400"/>
            <a:ext cx="9730008" cy="139489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মহানবি (সাঃ) বলেন- 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মজুরের শরীরের ঘাম শুকানোর আগেই তার ন্যায্য মজুরি আদায় করে দিবে।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(বায়হাকি)</a:t>
            </a:r>
            <a:endParaRPr lang="en-US" sz="1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DFBF-90E9-4093-8A9A-35676F504B96}" type="datetime12">
              <a:rPr lang="en-US" smtClean="0"/>
              <a:t>10:50 PM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991644" y="133573"/>
            <a:ext cx="3962400" cy="93322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শ্রমের মর্যাদা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990600"/>
            <a:ext cx="10402888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  <a:effectLst>
            <a:glow rad="101600">
              <a:schemeClr val="bg1">
                <a:lumMod val="75000"/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392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/>
          <p:nvPr/>
        </p:nvSpPr>
        <p:spPr>
          <a:xfrm>
            <a:off x="2768106" y="304800"/>
            <a:ext cx="4719338" cy="1066800"/>
          </a:xfrm>
          <a:prstGeom prst="round2Same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8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bn-BD" sz="6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6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 Same Side Corner Rectangle 2"/>
          <p:cNvSpPr/>
          <p:nvPr/>
        </p:nvSpPr>
        <p:spPr>
          <a:xfrm>
            <a:off x="934244" y="2362200"/>
            <a:ext cx="8534400" cy="2819400"/>
          </a:xfrm>
          <a:prstGeom prst="round2Same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 কী কাজ তুমি নিজে করতে পার তার একটি তালিকা তৈরি করে শ্রেণিকক্ষে উপস্থাপন কর।</a:t>
            </a:r>
            <a:endParaRPr lang="en-US" sz="54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55680-468A-4291-A164-BE72C45A73E4}" type="datetime12">
              <a:rPr lang="en-US" smtClean="0"/>
              <a:t>10:50 PM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371600"/>
            <a:ext cx="10402888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  <a:effectLst>
            <a:glow rad="101600">
              <a:schemeClr val="bg1">
                <a:lumMod val="75000"/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831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3696052" y="304800"/>
            <a:ext cx="3294248" cy="1056640"/>
          </a:xfrm>
          <a:prstGeom prst="round2Diag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76200" dist="50800" dir="5400000" rotWithShape="0">
              <a:srgbClr val="4E3B30">
                <a:alpha val="60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9600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9600" dirty="0">
              <a:ln w="11430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6835" y="2367959"/>
            <a:ext cx="9319009" cy="3118441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 cmpd="tri">
            <a:solidFill>
              <a:schemeClr val="tx1"/>
            </a:solidFill>
          </a:ln>
        </p:spPr>
        <p:txBody>
          <a:bodyPr wrap="square" lIns="101242" tIns="50621" rIns="101242" bIns="50621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BD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শ্রম কাকে বলে?</a:t>
            </a:r>
          </a:p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BD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জাতির উন্নতিতে কোন বিষয়টি অধিক ভূমিকা রাখে?</a:t>
            </a:r>
          </a:p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BD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 খাদ্যকে ইসলাম উৎকৃষ্ট খাদ্য হিসেবে আখ্যা দিয়েছে?</a:t>
            </a:r>
          </a:p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BD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ফরজ ইবাদতের পর আমাদের দ্বিতীয় ফরজ কোনটি?</a:t>
            </a:r>
          </a:p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BD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শ্রমজীবী আল্লাহর বন্ধু- এটি কোন গ্রন্থের হাদিস?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0D2A5-91DE-4A35-A350-2A7930EA1815}" type="datetime12">
              <a:rPr lang="en-US" smtClean="0"/>
              <a:t>10:50 PM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524000"/>
            <a:ext cx="10402888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  <a:effectLst>
            <a:glow rad="101600">
              <a:schemeClr val="bg1">
                <a:lumMod val="75000"/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61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60794" y="304800"/>
            <a:ext cx="4681300" cy="1066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101242" tIns="50621" rIns="101242" bIns="50621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8000" b="1" spc="55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8000" b="1" spc="55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81844" y="2286000"/>
            <a:ext cx="8991600" cy="25146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 cap="flat" cmpd="tri">
            <a:solidFill>
              <a:srgbClr val="002060"/>
            </a:solidFill>
            <a:prstDash val="solid"/>
            <a:beve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1242" tIns="50621" rIns="101242" bIns="50621" rtlCol="0" anchor="ctr"/>
          <a:lstStyle/>
          <a:p>
            <a:pPr algn="ctr"/>
            <a:r>
              <a:rPr lang="bn-BD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স্বাবলম্বী জীবন গঠনে শ্রমের গুরুত্ব বিশ্লেষণ কর।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990AB-4BF6-44D8-A6C4-E92D9CA74C8A}" type="datetime12">
              <a:rPr lang="en-US" smtClean="0"/>
              <a:t>10:50 PM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371600"/>
            <a:ext cx="10402888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  <a:effectLst>
            <a:glow rad="101600">
              <a:schemeClr val="bg1">
                <a:lumMod val="75000"/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265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44" y="381000"/>
            <a:ext cx="9829800" cy="6629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-3890" y="4553679"/>
            <a:ext cx="10058400" cy="2456721"/>
          </a:xfrm>
          <a:prstGeom prst="rect">
            <a:avLst/>
          </a:prstGeom>
          <a:noFill/>
        </p:spPr>
        <p:txBody>
          <a:bodyPr wrap="square" lIns="101242" tIns="50621" rIns="101242" bIns="5062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15300" b="1" spc="50" dirty="0">
                <a:ln w="11430">
                  <a:solidFill>
                    <a:srgbClr val="002060"/>
                  </a:solidFill>
                </a:ln>
                <a:solidFill>
                  <a:schemeClr val="accent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 হাফেজ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37B89-F5AB-4DF6-B9EB-1473E85D65DF}" type="datetime12">
              <a:rPr lang="en-US" smtClean="0"/>
              <a:t>10:50 PM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38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0246" y="228600"/>
            <a:ext cx="3733799" cy="1425702"/>
          </a:xfrm>
          <a:prstGeom prst="rect">
            <a:avLst/>
          </a:prstGeom>
          <a:noFill/>
        </p:spPr>
        <p:txBody>
          <a:bodyPr wrap="none" lIns="101234" tIns="50617" rIns="101234" bIns="50617" rtlCol="0">
            <a:prstTxWarp prst="textInflate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400" b="1" spc="55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4400" b="1" spc="55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1001" y="3240152"/>
            <a:ext cx="9677838" cy="1179449"/>
          </a:xfrm>
          <a:prstGeom prst="rect">
            <a:avLst/>
          </a:prstGeom>
          <a:solidFill>
            <a:srgbClr val="FFFF66"/>
          </a:solidFill>
        </p:spPr>
        <p:txBody>
          <a:bodyPr wrap="square" lIns="101234" tIns="50617" rIns="101234" bIns="50617" rtlCol="0">
            <a:spAutoFit/>
          </a:bodyPr>
          <a:lstStyle/>
          <a:p>
            <a:pPr algn="ctr"/>
            <a:r>
              <a:rPr lang="bn-IN" sz="3500" dirty="0">
                <a:solidFill>
                  <a:srgbClr val="005426"/>
                </a:solidFill>
                <a:latin typeface="NikoshBAN" pitchFamily="2" charset="0"/>
                <a:cs typeface="NikoshBAN" pitchFamily="2" charset="0"/>
              </a:rPr>
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3500" dirty="0">
              <a:solidFill>
                <a:srgbClr val="00542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4915" y="4572001"/>
            <a:ext cx="9633924" cy="2410555"/>
          </a:xfrm>
          <a:prstGeom prst="rect">
            <a:avLst/>
          </a:prstGeom>
          <a:solidFill>
            <a:srgbClr val="66CCFF"/>
          </a:solidFill>
        </p:spPr>
        <p:txBody>
          <a:bodyPr wrap="square" lIns="101234" tIns="50617" rIns="101234" bIns="50617" rtlCol="0">
            <a:spAutoFit/>
          </a:bodyPr>
          <a:lstStyle/>
          <a:p>
            <a:pPr algn="ctr"/>
            <a:r>
              <a:rPr lang="bn-IN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জনাব মোঃ </a:t>
            </a:r>
            <a:r>
              <a:rPr lang="bn-BD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গোলাম জাওহার</a:t>
            </a:r>
            <a:r>
              <a:rPr lang="bn-IN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 </a:t>
            </a:r>
            <a:endParaRPr lang="bn-BD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500" dirty="0">
                <a:latin typeface="NikoshBAN" pitchFamily="2" charset="0"/>
                <a:cs typeface="NikoshBAN" pitchFamily="2" charset="0"/>
              </a:rPr>
              <a:t>সহকারী অধ্যাপক, ইসলামি আদর্শ, </a:t>
            </a:r>
            <a:r>
              <a:rPr lang="bn-BD" sz="3500" dirty="0" smtClean="0">
                <a:latin typeface="NikoshBAN" pitchFamily="2" charset="0"/>
                <a:cs typeface="NikoshBAN" pitchFamily="2" charset="0"/>
              </a:rPr>
              <a:t>সরকারি </a:t>
            </a:r>
            <a:r>
              <a:rPr lang="bn-IN" sz="3500" dirty="0" smtClean="0">
                <a:latin typeface="NikoshBAN" pitchFamily="2" charset="0"/>
                <a:cs typeface="NikoshBAN" pitchFamily="2" charset="0"/>
              </a:rPr>
              <a:t>টিটি</a:t>
            </a:r>
            <a:r>
              <a:rPr lang="bn-BD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500" dirty="0">
                <a:latin typeface="NikoshBAN" pitchFamily="2" charset="0"/>
                <a:cs typeface="NikoshBAN" pitchFamily="2" charset="0"/>
              </a:rPr>
              <a:t>কলেজ</a:t>
            </a:r>
            <a:r>
              <a:rPr lang="bn-IN" sz="35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3500" dirty="0">
                <a:latin typeface="NikoshBAN" pitchFamily="2" charset="0"/>
                <a:cs typeface="NikoshBAN" pitchFamily="2" charset="0"/>
              </a:rPr>
              <a:t>ফরিদপুর।</a:t>
            </a:r>
            <a:endParaRPr lang="bn-IN" sz="35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জনাব মোঃ </a:t>
            </a:r>
            <a:r>
              <a:rPr lang="bn-BD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সাখাওয়াৎ হোসেন</a:t>
            </a:r>
            <a:r>
              <a:rPr lang="bn-IN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 </a:t>
            </a:r>
            <a:endParaRPr lang="bn-BD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500" dirty="0">
                <a:latin typeface="NikoshBAN" pitchFamily="2" charset="0"/>
                <a:cs typeface="NikoshBAN" pitchFamily="2" charset="0"/>
              </a:rPr>
              <a:t>সহকা</a:t>
            </a:r>
            <a:r>
              <a:rPr lang="bn-BD" sz="3500" dirty="0">
                <a:latin typeface="NikoshBAN" pitchFamily="2" charset="0"/>
                <a:cs typeface="NikoshBAN" pitchFamily="2" charset="0"/>
              </a:rPr>
              <a:t>রী</a:t>
            </a:r>
            <a:r>
              <a:rPr lang="bn-IN" sz="3500" dirty="0">
                <a:latin typeface="NikoshBAN" pitchFamily="2" charset="0"/>
                <a:cs typeface="NikoshBAN" pitchFamily="2" charset="0"/>
              </a:rPr>
              <a:t> অধ্যাপক, </a:t>
            </a:r>
            <a:r>
              <a:rPr lang="bn-BD" sz="3500" dirty="0">
                <a:latin typeface="NikoshBAN" pitchFamily="2" charset="0"/>
                <a:cs typeface="NikoshBAN" pitchFamily="2" charset="0"/>
              </a:rPr>
              <a:t>ইসলামি আদর্শ, </a:t>
            </a:r>
            <a:r>
              <a:rPr lang="bn-BD" sz="3500" dirty="0" smtClean="0">
                <a:latin typeface="NikoshBAN" pitchFamily="2" charset="0"/>
                <a:cs typeface="NikoshBAN" pitchFamily="2" charset="0"/>
              </a:rPr>
              <a:t>সরকারি </a:t>
            </a:r>
            <a:r>
              <a:rPr lang="bn-IN" sz="3500" dirty="0" smtClean="0">
                <a:latin typeface="NikoshBAN" pitchFamily="2" charset="0"/>
                <a:cs typeface="NikoshBAN" pitchFamily="2" charset="0"/>
              </a:rPr>
              <a:t>টিটি</a:t>
            </a:r>
            <a:r>
              <a:rPr lang="bn-BD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500" dirty="0">
                <a:latin typeface="NikoshBAN" pitchFamily="2" charset="0"/>
                <a:cs typeface="NikoshBAN" pitchFamily="2" charset="0"/>
              </a:rPr>
              <a:t>কলেজ</a:t>
            </a:r>
            <a:r>
              <a:rPr lang="bn-IN" sz="35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3500" dirty="0">
                <a:latin typeface="NikoshBAN" pitchFamily="2" charset="0"/>
                <a:cs typeface="NikoshBAN" pitchFamily="2" charset="0"/>
              </a:rPr>
              <a:t>সিলেট।</a:t>
            </a:r>
            <a:endParaRPr lang="bn-IN" sz="3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4644" y="1790872"/>
            <a:ext cx="9677834" cy="1333329"/>
          </a:xfrm>
          <a:prstGeom prst="rect">
            <a:avLst/>
          </a:prstGeom>
          <a:solidFill>
            <a:srgbClr val="CCFF99"/>
          </a:solidFill>
        </p:spPr>
        <p:txBody>
          <a:bodyPr wrap="square" lIns="101234" tIns="50617" rIns="101234" bIns="50617" rtlCol="0">
            <a:spAutoFit/>
          </a:bodyPr>
          <a:lstStyle/>
          <a:p>
            <a:pPr algn="ctr"/>
            <a:r>
              <a:rPr lang="bn-IN" sz="4000" dirty="0">
                <a:solidFill>
                  <a:srgbClr val="003399"/>
                </a:solidFill>
                <a:latin typeface="NikoshBAN" pitchFamily="2" charset="0"/>
                <a:cs typeface="NikoshBAN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4000" dirty="0">
              <a:solidFill>
                <a:srgbClr val="0033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E6FD7-050D-4A48-9B07-49B2DF0BADAF}" type="datetime12">
              <a:rPr lang="en-US" smtClean="0"/>
              <a:t>10:50 PM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51914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2" b="1182"/>
          <a:stretch/>
        </p:blipFill>
        <p:spPr bwMode="auto">
          <a:xfrm>
            <a:off x="5277644" y="1066801"/>
            <a:ext cx="4790099" cy="59038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277644" y="2571192"/>
            <a:ext cx="4800600" cy="1467408"/>
          </a:xfrm>
          <a:prstGeom prst="rect">
            <a:avLst/>
          </a:prstGeom>
          <a:noFill/>
        </p:spPr>
        <p:txBody>
          <a:bodyPr wrap="square" lIns="112095" tIns="56048" rIns="112095" bIns="56048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40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400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400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3400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400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৬</a:t>
            </a:r>
            <a:endParaRPr lang="bn-BD" sz="3400" dirty="0">
              <a:ln w="1143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000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চতুর্থ </a:t>
            </a:r>
            <a:r>
              <a:rPr lang="bn-BD" sz="3000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 </a:t>
            </a:r>
            <a:r>
              <a:rPr lang="bn-BD" sz="3000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(আখলাক)</a:t>
            </a:r>
            <a:endParaRPr lang="bn-BD" sz="3000" dirty="0">
              <a:ln w="1143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dirty="0">
              <a:ln w="1143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15AE7-1531-4841-9941-ACB1CA655BF6}" type="datetime12">
              <a:rPr lang="en-US" smtClean="0"/>
              <a:t>10:50 PM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990600"/>
            <a:ext cx="10402888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  <a:effectLst>
            <a:glow rad="101600">
              <a:schemeClr val="bg1">
                <a:lumMod val="75000"/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296444" y="76200"/>
            <a:ext cx="3505199" cy="111589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6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8821" y="1041487"/>
            <a:ext cx="4832623" cy="5968913"/>
          </a:xfrm>
          <a:prstGeom prst="roundRect">
            <a:avLst>
              <a:gd name="adj" fmla="val 4353"/>
            </a:avLst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lIns="99261" tIns="49630" rIns="99261" bIns="49630" rtlCol="0">
            <a:spAutoFit/>
          </a:bodyPr>
          <a:lstStyle/>
          <a:p>
            <a:pPr algn="ctr"/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6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7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মোঃ ইউনুছ আজাদ</a:t>
            </a:r>
            <a:endParaRPr lang="bn-BD" sz="26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0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সহকারী শিক্ষক,</a:t>
            </a:r>
          </a:p>
          <a:p>
            <a:pPr algn="ctr"/>
            <a:r>
              <a:rPr lang="bn-BD" sz="30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নোয়াপাড়া মুসলিম উচ্চ বিদ্যালয়,</a:t>
            </a:r>
          </a:p>
          <a:p>
            <a:pPr algn="ctr"/>
            <a:r>
              <a:rPr lang="bn-BD" sz="30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রাউজান, চট্টগ্রাম।</a:t>
            </a:r>
          </a:p>
          <a:p>
            <a:pPr algn="ctr"/>
            <a:r>
              <a:rPr lang="bn-BD" sz="30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মোবাইল নম্বর – ০১৮১৬-৮৭০৬৬৬</a:t>
            </a:r>
          </a:p>
          <a:p>
            <a:pPr algn="ctr"/>
            <a:r>
              <a:rPr lang="en-US" sz="2100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E-mail: yunusazad</a:t>
            </a:r>
            <a:r>
              <a:rPr lang="en-US" sz="21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86</a:t>
            </a:r>
            <a:r>
              <a:rPr lang="en-US" sz="2100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@gmail.com</a:t>
            </a:r>
            <a:endParaRPr lang="bn-BD" sz="2100" dirty="0">
              <a:solidFill>
                <a:schemeClr val="bg2">
                  <a:lumMod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918" y="1286862"/>
            <a:ext cx="2942717" cy="27517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Rectangle 10"/>
          <p:cNvSpPr/>
          <p:nvPr/>
        </p:nvSpPr>
        <p:spPr>
          <a:xfrm>
            <a:off x="6115844" y="5257800"/>
            <a:ext cx="3429000" cy="636411"/>
          </a:xfrm>
          <a:prstGeom prst="rect">
            <a:avLst/>
          </a:prstGeom>
          <a:noFill/>
        </p:spPr>
        <p:txBody>
          <a:bodyPr wrap="square" lIns="112095" tIns="56048" rIns="112095" bIns="56048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10124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6212" algn="l" defTabSz="10124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2424" algn="l" defTabSz="10124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8636" algn="l" defTabSz="10124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4847" algn="l" defTabSz="10124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31059" algn="l" defTabSz="10124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7271" algn="l" defTabSz="10124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43483" algn="l" defTabSz="10124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9695" algn="l" defTabSz="10124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40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৫০ মিনিট</a:t>
            </a:r>
            <a:endParaRPr lang="en-US" sz="2400" dirty="0">
              <a:ln w="1143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75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44" y="381000"/>
            <a:ext cx="9677400" cy="655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5CCF5-BF47-4B0C-ABCD-6528C158005B}" type="datetime12">
              <a:rPr lang="en-US" smtClean="0"/>
              <a:t>10:50 PM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22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44" y="300427"/>
            <a:ext cx="9753600" cy="66337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lumMod val="60000"/>
                <a:lumOff val="4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044" y="5486400"/>
            <a:ext cx="5419626" cy="1447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F00C1-2E70-4100-AB14-9BCCB426CDE1}" type="datetime12">
              <a:rPr lang="en-US" smtClean="0"/>
              <a:t>10:50 PM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65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9444" y="1853625"/>
            <a:ext cx="9194074" cy="30876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01242" tIns="50621" rIns="101242" bIns="50621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5400" b="1" u="sng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পাঠ শেষে শিক্ষার্থীরা-</a:t>
            </a:r>
          </a:p>
          <a:p>
            <a:endParaRPr lang="bn-BD" sz="800" b="1" u="sng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69488" indent="-569488">
              <a:buFont typeface="+mj-lt"/>
              <a:buAutoNum type="arabicPeriod"/>
            </a:pP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শ্রমের সংজ্ঞা বলতে পারবে।</a:t>
            </a:r>
          </a:p>
          <a:p>
            <a:pPr marL="569488" indent="-569488">
              <a:buFont typeface="+mj-lt"/>
              <a:buAutoNum type="arabicPeriod"/>
            </a:pP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শ্রমের গুরুত্ব ব্যাখ্যা করতে পারবে।</a:t>
            </a:r>
          </a:p>
          <a:p>
            <a:pPr marL="569488" indent="-569488">
              <a:buFont typeface="+mj-lt"/>
              <a:buAutoNum type="arabicPeriod"/>
            </a:pP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শ্রমের মর্যাদা বর্ণনা করতে পারবে।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17340" y="152400"/>
            <a:ext cx="3010863" cy="12102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7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7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FAE24-3B58-4B6E-9BB8-9E1A74333B05}" type="datetime12">
              <a:rPr lang="en-US" smtClean="0"/>
              <a:t>10:50 PM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219200"/>
            <a:ext cx="10402888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  <a:effectLst>
            <a:glow rad="101600">
              <a:schemeClr val="bg1">
                <a:lumMod val="75000"/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368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0585" y="6216416"/>
            <a:ext cx="9730008" cy="6562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মানুষ জীবনধারণের জন্য যেসব কাজ করে তাকে শ্রম বলে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16D95-4CD4-41A1-984D-D211CBC56A15}" type="datetime12">
              <a:rPr lang="en-US" smtClean="0"/>
              <a:t>10:50 PM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990600"/>
            <a:ext cx="10402888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  <a:effectLst>
            <a:glow rad="101600">
              <a:schemeClr val="bg1">
                <a:lumMod val="75000"/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382044" y="76200"/>
            <a:ext cx="5334000" cy="102355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শ্রমের পরিচয়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Yunus\Desktop\Malay-2201509081341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88" y="1276350"/>
            <a:ext cx="9119855" cy="47499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49561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0585" y="5486400"/>
            <a:ext cx="9730008" cy="133333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মানুষ তার নিজের বেঁচে থাকার, অপরের কল্যাণের এবং সৃষ্টি জীবের উপকারের জন্য যে কাজ করে তা-ই শ্রম।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F7D2-46F9-4F99-9667-F6CDDB24F533}" type="datetime12">
              <a:rPr lang="en-US" smtClean="0"/>
              <a:t>10:50 PM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990600"/>
            <a:ext cx="10402888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  <a:effectLst>
            <a:glow rad="101600">
              <a:schemeClr val="bg1">
                <a:lumMod val="75000"/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382044" y="76200"/>
            <a:ext cx="5334000" cy="102355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শ্রমের পরিচয়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Yunus\Desktop\1107772812_sri_lanka_tours_tea_plantations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078" y="1270812"/>
            <a:ext cx="5799931" cy="41037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4395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0585" y="5971082"/>
            <a:ext cx="9730008" cy="84089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মানুষের উন্নতির চাবিকাঠিই হলো শ্রম।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5B4A7-0D4A-454D-A3C5-2BD646EFCE1F}" type="datetime12">
              <a:rPr lang="en-US" smtClean="0"/>
              <a:t>10:50 PM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990600"/>
            <a:ext cx="10402888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  <a:effectLst>
            <a:glow rad="101600">
              <a:schemeClr val="bg1">
                <a:lumMod val="75000"/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382044" y="76200"/>
            <a:ext cx="5334000" cy="102355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শ্রমের গুরুত্ব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Users\Yunus\Desktop\Garments-DW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644" y="1219200"/>
            <a:ext cx="8305800" cy="46749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72085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ustom 8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1393</TotalTime>
  <Words>1032</Words>
  <Application>Microsoft Office PowerPoint</Application>
  <PresentationFormat>Custom</PresentationFormat>
  <Paragraphs>154</Paragraphs>
  <Slides>26</Slides>
  <Notes>24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Yunus Azad</dc:creator>
  <cp:lastModifiedBy>Yunus</cp:lastModifiedBy>
  <cp:revision>293</cp:revision>
  <dcterms:created xsi:type="dcterms:W3CDTF">2006-08-16T00:00:00Z</dcterms:created>
  <dcterms:modified xsi:type="dcterms:W3CDTF">2016-08-07T05:52:32Z</dcterms:modified>
</cp:coreProperties>
</file>